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</p:sldMasterIdLst>
  <p:notesMasterIdLst>
    <p:notesMasterId r:id="rId23"/>
  </p:notesMasterIdLst>
  <p:sldIdLst>
    <p:sldId id="331" r:id="rId5"/>
    <p:sldId id="327" r:id="rId6"/>
    <p:sldId id="332" r:id="rId7"/>
    <p:sldId id="334" r:id="rId8"/>
    <p:sldId id="335" r:id="rId9"/>
    <p:sldId id="336" r:id="rId10"/>
    <p:sldId id="352" r:id="rId11"/>
    <p:sldId id="338" r:id="rId12"/>
    <p:sldId id="339" r:id="rId13"/>
    <p:sldId id="340" r:id="rId14"/>
    <p:sldId id="341" r:id="rId15"/>
    <p:sldId id="342" r:id="rId16"/>
    <p:sldId id="343" r:id="rId17"/>
    <p:sldId id="345" r:id="rId18"/>
    <p:sldId id="344" r:id="rId19"/>
    <p:sldId id="346" r:id="rId20"/>
    <p:sldId id="347" r:id="rId21"/>
    <p:sldId id="35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255" userDrawn="1">
          <p15:clr>
            <a:srgbClr val="A4A3A4"/>
          </p15:clr>
        </p15:guide>
        <p15:guide id="3" orient="horz" pos="1139" userDrawn="1">
          <p15:clr>
            <a:srgbClr val="A4A3A4"/>
          </p15:clr>
        </p15:guide>
        <p15:guide id="4" orient="horz" pos="1095" userDrawn="1">
          <p15:clr>
            <a:srgbClr val="A4A3A4"/>
          </p15:clr>
        </p15:guide>
        <p15:guide id="5" orient="horz" pos="4065" userDrawn="1">
          <p15:clr>
            <a:srgbClr val="A4A3A4"/>
          </p15:clr>
        </p15:guide>
        <p15:guide id="6" orient="horz" pos="4201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76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4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5997"/>
    <a:srgbClr val="0000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6"/>
    <p:restoredTop sz="94660"/>
  </p:normalViewPr>
  <p:slideViewPr>
    <p:cSldViewPr showGuides="1">
      <p:cViewPr varScale="1">
        <p:scale>
          <a:sx n="111" d="100"/>
          <a:sy n="111" d="100"/>
        </p:scale>
        <p:origin x="1314" y="96"/>
      </p:cViewPr>
      <p:guideLst>
        <p:guide orient="horz" pos="2160"/>
        <p:guide orient="horz" pos="255"/>
        <p:guide orient="horz" pos="1139"/>
        <p:guide orient="horz" pos="1095"/>
        <p:guide orient="horz" pos="4065"/>
        <p:guide orient="horz" pos="4201"/>
        <p:guide pos="2880"/>
        <p:guide pos="476"/>
        <p:guide pos="5193"/>
        <p:guide pos="546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14/01/2025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XX/XX/XXXX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5226529"/>
            <a:ext cx="3240000" cy="1200000"/>
          </a:xfrm>
        </p:spPr>
        <p:txBody>
          <a:bodyPr anchor="b" anchorCtr="0"/>
          <a:lstStyle>
            <a:lvl1pPr>
              <a:defRPr sz="1150"/>
            </a:lvl1pPr>
          </a:lstStyle>
          <a:p>
            <a:r>
              <a:rPr lang="fr-FR" dirty="0"/>
              <a:t>Intitulé de la direction </a:t>
            </a:r>
            <a:br>
              <a:rPr lang="fr-FR" dirty="0"/>
            </a:br>
            <a:r>
              <a:rPr lang="fr-FR" dirty="0"/>
              <a:t>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1A7C50F-9B06-5065-CBCD-2E7D3B299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112142"/>
            <a:ext cx="5822021" cy="425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0" y="3128061"/>
            <a:ext cx="8424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age 4">
            <a:extLst>
              <a:ext uri="{FF2B5EF4-FFF2-40B4-BE49-F238E27FC236}">
                <a16:creationId xmlns:a16="http://schemas.microsoft.com/office/drawing/2014/main" id="{5C125928-0CA5-1A01-C34B-F4D8017B22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239630"/>
            <a:ext cx="3057081" cy="2236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2522624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2524800"/>
            <a:ext cx="2520000" cy="3374400"/>
          </a:xfrm>
        </p:spPr>
        <p:txBody>
          <a:bodyPr/>
          <a:lstStyle>
            <a:lvl1pPr marL="143996" indent="-143996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3992" indent="-143996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1412776"/>
            <a:ext cx="9144000" cy="5446424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84000"/>
            <a:ext cx="8424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0" indent="-395990">
              <a:buFont typeface="+mj-lt"/>
              <a:buAutoNum type="arabicPeriod"/>
              <a:defRPr sz="3250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1200000"/>
            <a:ext cx="8424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107997" indent="-107997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7" indent="-107997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2448000"/>
            <a:ext cx="252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15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240000"/>
            <a:ext cx="5472000" cy="480000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50" b="1"/>
            </a:lvl1pPr>
            <a:lvl2pPr marL="108000" indent="-108000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35997"/>
                </a:solidFill>
                <a:effectLst/>
                <a:uLnTx/>
                <a:uFillTx/>
                <a:latin typeface="Marianne" panose="02000000000000000000" pitchFamily="2" charset="0"/>
                <a:ea typeface="+mn-ea"/>
                <a:cs typeface="+mn-cs"/>
              </a:rPr>
              <a:t>Valider les demandes d’orientation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037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1200000"/>
            <a:ext cx="8424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2448000"/>
            <a:ext cx="8424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6378000"/>
            <a:ext cx="117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XX/XX/XXXX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0" y="6378000"/>
            <a:ext cx="5904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Intitulé de la direction ou de l’organisme rattaché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6378000"/>
            <a:ext cx="135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0" y="63792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>
            <a:extLst>
              <a:ext uri="{FF2B5EF4-FFF2-40B4-BE49-F238E27FC236}">
                <a16:creationId xmlns:a16="http://schemas.microsoft.com/office/drawing/2014/main" id="{7D13DEF6-F7EC-3B21-0A05-2D3F6B8C4D2F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251520" y="112589"/>
            <a:ext cx="1132893" cy="8286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  <p:sldLayoutId id="2147483813" r:id="rId6"/>
  </p:sldLayoutIdLst>
  <p:hf hdr="0"/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55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8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4" indent="-71999" algn="l" defTabSz="914378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2pPr>
      <a:lvl3pPr marL="431990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85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79" indent="-71999" algn="l" defTabSz="914378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10" name="Espace réservé du texte 5"/>
          <p:cNvSpPr txBox="1">
            <a:spLocks/>
          </p:cNvSpPr>
          <p:nvPr/>
        </p:nvSpPr>
        <p:spPr>
          <a:xfrm>
            <a:off x="1187624" y="2852936"/>
            <a:ext cx="7254000" cy="272522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7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 sz="9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2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8000" indent="-72000" algn="l" defTabSz="914400" rtl="0" eaLnBrk="1" latinLnBrk="0" hangingPunct="1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lnSpc>
                <a:spcPct val="90000"/>
              </a:lnSpc>
              <a:spcAft>
                <a:spcPts val="0"/>
              </a:spcAft>
            </a:pPr>
            <a:r>
              <a:rPr lang="fr-FR" sz="3250" b="1" cap="all" dirty="0">
                <a:solidFill>
                  <a:srgbClr val="435997"/>
                </a:solidFill>
                <a:latin typeface="Marianne" panose="02000000000000000000" pitchFamily="2" charset="0"/>
              </a:rPr>
              <a:t>Service en ligne orientation</a:t>
            </a:r>
          </a:p>
          <a:p>
            <a:pPr lvl="0" defTabSz="914378">
              <a:lnSpc>
                <a:spcPct val="90000"/>
              </a:lnSpc>
              <a:spcAft>
                <a:spcPts val="0"/>
              </a:spcAft>
            </a:pPr>
            <a:endParaRPr lang="fr-FR" sz="3250" b="1" cap="all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Comment demander sa voie d’orientation après la 3</a:t>
            </a:r>
            <a:r>
              <a:rPr lang="fr-FR" sz="28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r>
              <a:rPr lang="fr-FR" sz="2800" b="1" dirty="0">
                <a:solidFill>
                  <a:srgbClr val="435997"/>
                </a:solidFill>
                <a:latin typeface="Marianne" panose="02000000000000000000" pitchFamily="2" charset="0"/>
              </a:rPr>
              <a:t> ?</a:t>
            </a: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endParaRPr lang="fr-FR" sz="3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pPr marL="0" lvl="1" indent="0" defTabSz="914378">
              <a:spcBef>
                <a:spcPts val="500"/>
              </a:spcBef>
              <a:spcAft>
                <a:spcPts val="0"/>
              </a:spcAft>
              <a:buNone/>
            </a:pPr>
            <a:r>
              <a:rPr lang="fr-FR" sz="2800" b="1" i="1" dirty="0">
                <a:solidFill>
                  <a:srgbClr val="435997"/>
                </a:solidFill>
                <a:latin typeface="Marianne" panose="02000000000000000000" pitchFamily="2" charset="0"/>
              </a:rPr>
              <a:t>Dialogue avec le conseil de classe</a:t>
            </a:r>
          </a:p>
          <a:p>
            <a:pPr marL="180000" lvl="1" indent="0">
              <a:buNone/>
            </a:pPr>
            <a:endParaRPr lang="fr-FR" sz="2800" b="1" dirty="0">
              <a:solidFill>
                <a:srgbClr val="435997"/>
              </a:solidFill>
            </a:endParaRPr>
          </a:p>
          <a:p>
            <a:pPr marL="180000" lvl="1" indent="0">
              <a:buNone/>
            </a:pPr>
            <a:endParaRPr lang="fr-FR" sz="3200" b="1" baseline="300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4286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6" name="Titre 8"/>
          <p:cNvSpPr txBox="1">
            <a:spLocks/>
          </p:cNvSpPr>
          <p:nvPr/>
        </p:nvSpPr>
        <p:spPr bwMode="gray">
          <a:xfrm>
            <a:off x="532621" y="5479332"/>
            <a:ext cx="8216027" cy="64807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démarche pour choisir son orientation est présentée avec des conseils pour s’informer sur les établissements et les formations envisagées après la 3</a:t>
            </a:r>
            <a:r>
              <a:rPr lang="fr-FR" sz="1400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086" y="850114"/>
            <a:ext cx="6120914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980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327980" y="241117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887448"/>
            <a:ext cx="7218290" cy="5395428"/>
          </a:xfrm>
          <a:prstGeom prst="rect">
            <a:avLst/>
          </a:prstGeom>
        </p:spPr>
      </p:pic>
      <p:sp>
        <p:nvSpPr>
          <p:cNvPr id="9" name="Titre 8"/>
          <p:cNvSpPr txBox="1">
            <a:spLocks/>
          </p:cNvSpPr>
          <p:nvPr/>
        </p:nvSpPr>
        <p:spPr bwMode="gray">
          <a:xfrm>
            <a:off x="323528" y="3081106"/>
            <a:ext cx="2664296" cy="1008112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+ Ajouter un choix ouvre une pop-up qui permet la sélection d’une voie d’orientation.</a:t>
            </a:r>
          </a:p>
          <a:p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678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8104" y="188640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10" name="Titre 8"/>
          <p:cNvSpPr txBox="1">
            <a:spLocks/>
          </p:cNvSpPr>
          <p:nvPr/>
        </p:nvSpPr>
        <p:spPr bwMode="gray">
          <a:xfrm>
            <a:off x="448274" y="5245994"/>
            <a:ext cx="8681036" cy="936104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La sélection d’une voie se fait dans l’ordre de préférence, il est possible de modifier les choix jusqu’à la fermeture du service en ligne Orientation à la date indiquée par le chef d’établissement.</a:t>
            </a:r>
            <a:br>
              <a:rPr lang="fr-FR" sz="140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80448"/>
            <a:ext cx="8718036" cy="392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919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1" y="1338000"/>
            <a:ext cx="9144000" cy="5076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498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121257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4711" y="783504"/>
            <a:ext cx="6066046" cy="5401524"/>
          </a:xfrm>
          <a:prstGeom prst="rect">
            <a:avLst/>
          </a:prstGeom>
        </p:spPr>
      </p:pic>
      <p:sp>
        <p:nvSpPr>
          <p:cNvPr id="5" name="Titre 8"/>
          <p:cNvSpPr txBox="1">
            <a:spLocks/>
          </p:cNvSpPr>
          <p:nvPr/>
        </p:nvSpPr>
        <p:spPr bwMode="gray">
          <a:xfrm>
            <a:off x="414531" y="3212976"/>
            <a:ext cx="3240360" cy="1008112"/>
          </a:xfrm>
          <a:prstGeom prst="rect">
            <a:avLst/>
          </a:prstGeom>
          <a:solidFill>
            <a:schemeClr val="bg1"/>
          </a:solidFill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b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validés sont envoyés automatiquement à l’établissement pour le conseil de classe.</a:t>
            </a:r>
          </a:p>
        </p:txBody>
      </p:sp>
    </p:spTree>
    <p:extLst>
      <p:ext uri="{BB962C8B-B14F-4D97-AF65-F5344CB8AC3E}">
        <p14:creationId xmlns:p14="http://schemas.microsoft.com/office/powerpoint/2010/main" val="1769525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629473" y="154235"/>
            <a:ext cx="45720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Valider les demandes d’orientation</a:t>
            </a:r>
          </a:p>
          <a:p>
            <a:endParaRPr lang="fr-FR" sz="1200" b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5776" y="564882"/>
            <a:ext cx="5194242" cy="57246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1700808"/>
            <a:ext cx="2736304" cy="25202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courriel avec le récapitulatif des choix validés est transmis à chaque représentant légal. 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Les choix peuvent être modifiés jusqu’à la fermeture du service. </a:t>
            </a:r>
          </a:p>
        </p:txBody>
      </p:sp>
    </p:spTree>
    <p:extLst>
      <p:ext uri="{BB962C8B-B14F-4D97-AF65-F5344CB8AC3E}">
        <p14:creationId xmlns:p14="http://schemas.microsoft.com/office/powerpoint/2010/main" val="3590446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0" y="1412776"/>
            <a:ext cx="9143999" cy="5004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Voir l’avis du conseil de classe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2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91298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5785319"/>
            <a:ext cx="82809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peut voir l’avis du conseil de classe.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77" y="1051354"/>
            <a:ext cx="8175445" cy="475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33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6012160" y="11663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Voir l’avis du conseil de classe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521317"/>
            <a:ext cx="4749196" cy="565757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39552" y="2564904"/>
            <a:ext cx="2880320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Indiquez au conseil de classe que vous avez bien pris connaissance de son avis et recommandation.</a:t>
            </a:r>
          </a:p>
          <a:p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Si vous souhaitez discuter de cet avis provisoire, prenez contact avec le professeur principal.</a:t>
            </a:r>
          </a:p>
        </p:txBody>
      </p:sp>
    </p:spTree>
    <p:extLst>
      <p:ext uri="{BB962C8B-B14F-4D97-AF65-F5344CB8AC3E}">
        <p14:creationId xmlns:p14="http://schemas.microsoft.com/office/powerpoint/2010/main" val="30529638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1" y="1419622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Se connecter au service en ligne Orientation</a:t>
            </a:r>
          </a:p>
          <a:p>
            <a:endParaRPr lang="fr-FR" sz="32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Compatible avec tous types de supports, tablettes,    smartphones, ordinateurs</a:t>
            </a:r>
          </a:p>
          <a:p>
            <a:endParaRPr lang="fr-FR" sz="2400" b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dirty="0">
                <a:solidFill>
                  <a:schemeClr val="bg1"/>
                </a:solidFill>
                <a:latin typeface="Marianne" panose="02000000000000000000" pitchFamily="2" charset="0"/>
              </a:rPr>
              <a:t>Accès avec l’adresse unique teleservices.education.gouv.fr</a:t>
            </a: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8537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4554543" y="25693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180316" y="4874677"/>
            <a:ext cx="8748453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du représentant légal permet de formuler les choix et de prendre connaissance de l’avis du conseil de classe.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compte de l’élève permet de lire ce que le représentant légal a complété.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14" y="1484784"/>
            <a:ext cx="8151055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6299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1622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6" name="Rectangle 5"/>
          <p:cNvSpPr/>
          <p:nvPr/>
        </p:nvSpPr>
        <p:spPr>
          <a:xfrm>
            <a:off x="336264" y="5482935"/>
            <a:ext cx="838846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Se connecter avec mon compte </a:t>
            </a:r>
            <a:r>
              <a:rPr lang="fr-FR" sz="1400" b="1" dirty="0" err="1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ÉduConnect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, l’identifiant et le mot de passe transmis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4562" y="730239"/>
            <a:ext cx="6931867" cy="4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972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436096" y="180003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6681587" y="3392712"/>
            <a:ext cx="1864825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Accès </a:t>
            </a: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aux s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ervices en ligne dans le menu Mes services.</a:t>
            </a:r>
            <a:endParaRPr lang="fr-FR" sz="1400" dirty="0">
              <a:solidFill>
                <a:schemeClr val="tx2">
                  <a:lumMod val="75000"/>
                </a:schemeClr>
              </a:solidFill>
            </a:endParaRPr>
          </a:p>
          <a:p>
            <a:pPr lvl="0"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sp>
        <p:nvSpPr>
          <p:cNvPr id="9" name="Rectangle 8"/>
          <p:cNvSpPr/>
          <p:nvPr/>
        </p:nvSpPr>
        <p:spPr>
          <a:xfrm>
            <a:off x="6626228" y="1682261"/>
            <a:ext cx="2266252" cy="674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  <a:t>Le Fil des événements indique l’action à faire.</a:t>
            </a:r>
            <a:br>
              <a:rPr lang="fr-FR" sz="1400" b="1" dirty="0">
                <a:solidFill>
                  <a:srgbClr val="00006D"/>
                </a:solidFill>
                <a:latin typeface="Marianne" panose="02000000000000000000" pitchFamily="2" charset="0"/>
              </a:rPr>
            </a:br>
            <a:endParaRPr lang="fr-FR" sz="1400" dirty="0">
              <a:solidFill>
                <a:srgbClr val="00006D"/>
              </a:solidFill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7417" y="836712"/>
            <a:ext cx="5550525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1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756" y="1268760"/>
            <a:ext cx="8352244" cy="4682134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017170" y="3609827"/>
            <a:ext cx="5256584" cy="12557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Sur la page d’accueil de Scolarité services choisir Orientation à partir de la date indiquée par le chef d’établissement.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934023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5327980" y="188640"/>
            <a:ext cx="45720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Se connecter au service en ligne Orientation</a:t>
            </a:r>
            <a:endParaRPr lang="fr-FR" sz="1200" b="1" dirty="0"/>
          </a:p>
        </p:txBody>
      </p:sp>
      <p:sp>
        <p:nvSpPr>
          <p:cNvPr id="8" name="Rectangle 7"/>
          <p:cNvSpPr/>
          <p:nvPr/>
        </p:nvSpPr>
        <p:spPr>
          <a:xfrm>
            <a:off x="4535807" y="614897"/>
            <a:ext cx="3456384" cy="2806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calendrier permet de voir toutes les étapes de l’orientation après la 3</a:t>
            </a:r>
            <a:r>
              <a:rPr lang="fr-FR" sz="1400" b="1" baseline="300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</a:t>
            </a: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. 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Le bouton activé correspond à l’action à faire.</a:t>
            </a: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endParaRPr lang="fr-FR" sz="1400" b="1" dirty="0">
              <a:solidFill>
                <a:schemeClr val="tx2">
                  <a:lumMod val="75000"/>
                </a:schemeClr>
              </a:solidFill>
              <a:latin typeface="Marianne" panose="02000000000000000000" pitchFamily="2" charset="0"/>
            </a:endParaRPr>
          </a:p>
          <a:p>
            <a:pPr defTabSz="1219170">
              <a:lnSpc>
                <a:spcPct val="90000"/>
              </a:lnSpc>
              <a:spcBef>
                <a:spcPct val="0"/>
              </a:spcBef>
            </a:pP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 </a:t>
            </a:r>
            <a:br>
              <a:rPr lang="fr-FR" sz="1400" b="1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400" b="1" dirty="0">
                <a:solidFill>
                  <a:srgbClr val="31849B"/>
                </a:solidFill>
                <a:latin typeface="Marianne" panose="02000000000000000000" pitchFamily="2" charset="0"/>
              </a:rPr>
            </a:br>
            <a:endParaRPr lang="fr-FR" sz="1400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5976" y="3981909"/>
            <a:ext cx="4165335" cy="1836000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786" y="1073119"/>
            <a:ext cx="3444539" cy="5291787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7325" y="2018358"/>
            <a:ext cx="3905475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7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e la date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2024-2025</a:t>
            </a: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1" y="1412776"/>
            <a:ext cx="9143999" cy="5040000"/>
          </a:xfrm>
          <a:prstGeom prst="rect">
            <a:avLst/>
          </a:prstGeom>
          <a:solidFill>
            <a:srgbClr val="475E9F"/>
          </a:solidFill>
        </p:spPr>
        <p:txBody>
          <a:bodyPr wrap="square" rtlCol="0">
            <a:spAutoFit/>
          </a:bodyPr>
          <a:lstStyle/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endParaRPr lang="fr-FR" sz="3200" b="1" dirty="0">
              <a:solidFill>
                <a:schemeClr val="bg1"/>
              </a:solidFill>
            </a:endParaRPr>
          </a:p>
          <a:p>
            <a:r>
              <a:rPr lang="fr-FR" sz="3200" b="1" dirty="0">
                <a:solidFill>
                  <a:schemeClr val="bg1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3200" b="1" baseline="30000" dirty="0">
                <a:solidFill>
                  <a:schemeClr val="bg1"/>
                </a:solidFill>
                <a:latin typeface="Marianne" panose="02000000000000000000" pitchFamily="2" charset="0"/>
              </a:rPr>
              <a:t>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b="1" i="1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r>
              <a:rPr lang="fr-FR" sz="2400" b="1" i="1" dirty="0">
                <a:solidFill>
                  <a:schemeClr val="bg1"/>
                </a:solidFill>
                <a:latin typeface="Marianne" panose="02000000000000000000" pitchFamily="2" charset="0"/>
              </a:rPr>
              <a:t>Dialogue avec le conseil de classe</a:t>
            </a:r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  <a:latin typeface="Marianne" panose="02000000000000000000" pitchFamily="2" charset="0"/>
            </a:endParaRPr>
          </a:p>
          <a:p>
            <a:endParaRPr lang="fr-F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24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 dirty="0"/>
              <a:t>2023-2024</a:t>
            </a:r>
          </a:p>
        </p:txBody>
      </p:sp>
      <p:sp>
        <p:nvSpPr>
          <p:cNvPr id="7" name="Rectangle 6"/>
          <p:cNvSpPr/>
          <p:nvPr/>
        </p:nvSpPr>
        <p:spPr>
          <a:xfrm>
            <a:off x="5580112" y="260648"/>
            <a:ext cx="45720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b="1" dirty="0">
                <a:solidFill>
                  <a:srgbClr val="435997"/>
                </a:solidFill>
                <a:latin typeface="Marianne" panose="02000000000000000000" pitchFamily="2" charset="0"/>
              </a:rPr>
              <a:t>Demander sa voie d’orientation après la 3</a:t>
            </a:r>
            <a:r>
              <a:rPr lang="fr-FR" sz="1200" b="1" baseline="30000" dirty="0">
                <a:solidFill>
                  <a:srgbClr val="435997"/>
                </a:solidFill>
                <a:latin typeface="Marianne" panose="02000000000000000000" pitchFamily="2" charset="0"/>
              </a:rPr>
              <a:t>e</a:t>
            </a:r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>
              <a:solidFill>
                <a:srgbClr val="435997"/>
              </a:solidFill>
              <a:latin typeface="Marianne" panose="02000000000000000000" pitchFamily="2" charset="0"/>
            </a:endParaRPr>
          </a:p>
          <a:p>
            <a:endParaRPr lang="fr-FR" sz="1200" b="1" dirty="0"/>
          </a:p>
        </p:txBody>
      </p:sp>
      <p:sp>
        <p:nvSpPr>
          <p:cNvPr id="8" name="Titre 8"/>
          <p:cNvSpPr txBox="1">
            <a:spLocks/>
          </p:cNvSpPr>
          <p:nvPr/>
        </p:nvSpPr>
        <p:spPr bwMode="gray">
          <a:xfrm>
            <a:off x="758618" y="1700808"/>
            <a:ext cx="7776864" cy="3017490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 anchorCtr="0">
            <a:noAutofit/>
          </a:bodyPr>
          <a:lstStyle>
            <a:lvl1pPr algn="l" defTabSz="91437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5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Un seul des représentants légaux de l’élève peut faire la saisie des choix d’orientation.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L’un ou l’autre des représentants légaux pourra voir l’avis du conseil de classe sur les voies d’orientation choisies.</a:t>
            </a: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b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</a:br>
            <a:r>
              <a:rPr lang="fr-FR" sz="1800" dirty="0">
                <a:solidFill>
                  <a:schemeClr val="tx2">
                    <a:lumMod val="75000"/>
                  </a:schemeClr>
                </a:solidFill>
                <a:latin typeface="Marianne" panose="02000000000000000000" pitchFamily="2" charset="0"/>
              </a:rPr>
              <a:t>En cas de difficulté les responsables légaux peuvent s’adresser au chef d’établissement.</a:t>
            </a:r>
          </a:p>
        </p:txBody>
      </p:sp>
    </p:spTree>
    <p:extLst>
      <p:ext uri="{BB962C8B-B14F-4D97-AF65-F5344CB8AC3E}">
        <p14:creationId xmlns:p14="http://schemas.microsoft.com/office/powerpoint/2010/main" val="522900264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ministeriel_marianne" id="{5F0B8B09-9A99-4083-B883-79F2388C6E1D}" vid="{F8005780-5DEF-4BE0-805B-EA49FB1EABC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711CBDF24E87429AD9C0273156F54A" ma:contentTypeVersion="1" ma:contentTypeDescription="Crée un document." ma:contentTypeScope="" ma:versionID="2e7c5aa9ef5d81659d4bf2e92a6f29ee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e407a0f58931eb9b8f607584e4edce49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Date de début de planification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Date de fin de planification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1DF502E-C957-4062-BEC9-7B4AA0AB13C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416C5A-7AEB-4464-B116-D5E8F5627C9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B279A5-87A2-445D-95C3-916EB9C5F0E3}">
  <ds:schemaRefs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sharepoint/v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MINISTÈRIEL</Template>
  <TotalTime>701</TotalTime>
  <Words>530</Words>
  <Application>Microsoft Office PowerPoint</Application>
  <PresentationFormat>Affichage à l'écran (4:3)</PresentationFormat>
  <Paragraphs>110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Marianne</vt:lpstr>
      <vt:lpstr>MINISTÈRIEL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Microsoft Office User</dc:creator>
  <cp:lastModifiedBy>Delphine Zucchetto</cp:lastModifiedBy>
  <cp:revision>49</cp:revision>
  <dcterms:created xsi:type="dcterms:W3CDTF">2020-03-05T15:21:24Z</dcterms:created>
  <dcterms:modified xsi:type="dcterms:W3CDTF">2025-01-14T13:52:37Z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0x010100AA711CBDF24E87429AD9C0273156F54A</vt:lpwstr>
  </property>
</Properties>
</file>